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  <p:sldMasterId id="2147483715" r:id="rId5"/>
    <p:sldMasterId id="214748371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Varela Round"/>
      <p:regular r:id="rId43"/>
    </p:embeddedFont>
    <p:embeddedFont>
      <p:font typeface="Raleway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0D3266-4981-4617-96CB-751F40013596}">
  <a:tblStyle styleId="{820D3266-4981-4617-96CB-751F400135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7FA8EE3-E45F-420A-AC6A-6CF3B121D23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3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5.xml"/><Relationship Id="rId44" Type="http://schemas.openxmlformats.org/officeDocument/2006/relationships/font" Target="fonts/RalewayLight-regular.fntdata"/><Relationship Id="rId21" Type="http://schemas.openxmlformats.org/officeDocument/2006/relationships/slide" Target="slides/slide14.xml"/><Relationship Id="rId43" Type="http://schemas.openxmlformats.org/officeDocument/2006/relationships/font" Target="fonts/VarelaRound-regular.fntdata"/><Relationship Id="rId24" Type="http://schemas.openxmlformats.org/officeDocument/2006/relationships/slide" Target="slides/slide17.xml"/><Relationship Id="rId46" Type="http://schemas.openxmlformats.org/officeDocument/2006/relationships/font" Target="fonts/RalewayLight-italic.fntdata"/><Relationship Id="rId23" Type="http://schemas.openxmlformats.org/officeDocument/2006/relationships/slide" Target="slides/slide16.xml"/><Relationship Id="rId45" Type="http://schemas.openxmlformats.org/officeDocument/2006/relationships/font" Target="fonts/RalewayLight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Raleway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aleway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aleway-italic.fntdata"/><Relationship Id="rId14" Type="http://schemas.openxmlformats.org/officeDocument/2006/relationships/slide" Target="slides/slide7.xml"/><Relationship Id="rId36" Type="http://schemas.openxmlformats.org/officeDocument/2006/relationships/font" Target="fonts/Raleway-bold.fntdata"/><Relationship Id="rId17" Type="http://schemas.openxmlformats.org/officeDocument/2006/relationships/slide" Target="slides/slide10.xml"/><Relationship Id="rId39" Type="http://schemas.openxmlformats.org/officeDocument/2006/relationships/font" Target="fonts/Roboto-regular.fntdata"/><Relationship Id="rId16" Type="http://schemas.openxmlformats.org/officeDocument/2006/relationships/slide" Target="slides/slide9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a02b7e141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a02b7e141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a02b7e141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a02b7e141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a02b7e14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a02b7e14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a02b7e14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a02b7e14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a02b7e14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a02b7e14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a02b7e141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ca02b7e141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a02b7e141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a02b7e141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</a:pPr>
            <a:r>
              <a:rPr lang="fr" sz="14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Key-Value Store: A data is accessible by its key (ID).</a:t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</a:pPr>
            <a:r>
              <a:rPr lang="fr" sz="14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Document Based Store: Data is stored in sets. Works like a Key-Value Store but offers the possibility to make some queries and aggregations (especially with MapReduce)</a:t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</a:pPr>
            <a:r>
              <a:rPr lang="fr" sz="14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Column Based Store: Extremely Fast search and aggregation</a:t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</a:pPr>
            <a:r>
              <a:rPr lang="fr" sz="14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Graph Based: Graph oriented database, it allows to define adjacencies between data.</a:t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a02b7e141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a02b7e141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</a:pPr>
            <a:r>
              <a:rPr lang="fr" sz="14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Key-Value Store: Une donnée est accessible par sa clé (ID)</a:t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</a:pPr>
            <a:r>
              <a:rPr lang="fr" sz="14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Document Based Store: Les données sont stockés par ensemble. Fonctionne comme une Key-Value Store mais offre la possibilité de faire quelques requêtes et des agrégations (notamment avec MapReduce)</a:t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</a:pPr>
            <a:r>
              <a:rPr lang="fr" sz="14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Column Based Store: Extremely Fast search and aggregation</a:t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</a:pPr>
            <a:r>
              <a:rPr lang="fr" sz="14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Graph Based: Base de données  orienté graphe, elle permet de définir des adjacences entre les données</a:t>
            </a:r>
            <a:endParaRPr sz="14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a02b7e14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a02b7e14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a02b7e141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a02b7e141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a02b7e141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a02b7e141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a02b7e141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a02b7e141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a02b7e141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ca02b7e141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a02b7e141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a02b7e141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a02b7e14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ca02b7e14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a02b7e1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a02b7e1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a02b7e14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ca02b7e14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a02b7e141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a02b7e14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a02b7e141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a02b7e141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a02b7e141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a02b7e141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a02b7e14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a02b7e14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a02b7e141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a02b7e141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a02b7e141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a02b7e141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a02b7e141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a02b7e141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4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○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■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●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○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■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●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○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■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2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118" name="Google Shape;118;p25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42" name="Google Shape;14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51270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2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32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32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3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7" name="Google Shape;157;p33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" name="Google Shape;159;p33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6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-716400" y="-540000"/>
            <a:ext cx="10576800" cy="897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" name="Google Shape;176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3" name="Google Shape;183;p41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41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41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258" l="0" r="0" t="257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188" name="Google Shape;188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3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2" name="Google Shape;192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3" name="Google Shape;193;p43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" name="Google Shape;194;p43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Google Shape;199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0" name="Google Shape;200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6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5" name="Google Shape;205;p46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6" name="Google Shape;2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7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10" name="Google Shape;2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8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8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14" name="Google Shape;2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0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50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21" name="Google Shape;22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1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6" name="Google Shape;226;p51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27" name="Google Shape;227;p51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29" name="Google Shape;229;p51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51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2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2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4" name="Google Shape;234;p52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5" name="Google Shape;235;p52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6" name="Google Shape;236;p52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37" name="Google Shape;237;p52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38" name="Google Shape;238;p52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3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5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6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2" name="Google Shape;252;p5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5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" name="Google Shape;254;p5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8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257" name="Google Shape;257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0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0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3" name="Google Shape;263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4" name="Google Shape;264;p60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60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1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9" name="Google Shape;269;p61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61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61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273" name="Google Shape;273;p62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2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75" name="Google Shape;275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6" name="Google Shape;276;p62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3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80" name="Google Shape;280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1" name="Google Shape;281;p63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63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4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6" name="Google Shape;286;p64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7" name="Google Shape;287;p64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" name="Google Shape;288;p64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5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65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92" name="Google Shape;292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3" name="Google Shape;293;p65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" name="Google Shape;294;p65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6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98" name="Google Shape;298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9" name="Google Shape;299;p6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" name="Google Shape;300;p6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4" name="Google Shape;304;p6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5" name="Google Shape;305;p6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" name="Google Shape;306;p6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8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68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0" name="Google Shape;310;p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1" name="Google Shape;311;p68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68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314" name="Google Shape;314;p69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9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6" name="Google Shape;316;p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7" name="Google Shape;317;p69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0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0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0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0.png"/><Relationship Id="rId8" Type="http://schemas.openxmlformats.org/officeDocument/2006/relationships/image" Target="../media/image44.png"/><Relationship Id="rId11" Type="http://schemas.openxmlformats.org/officeDocument/2006/relationships/image" Target="../media/image39.png"/><Relationship Id="rId10" Type="http://schemas.openxmlformats.org/officeDocument/2006/relationships/image" Target="../media/image45.png"/><Relationship Id="rId12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hyperlink" Target="https://mystery.knightlab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tudytonight.com/dbms/" TargetMode="External"/><Relationship Id="rId4" Type="http://schemas.openxmlformats.org/officeDocument/2006/relationships/hyperlink" Target="https://www.w3schools.com/sql/" TargetMode="External"/><Relationship Id="rId9" Type="http://schemas.openxmlformats.org/officeDocument/2006/relationships/hyperlink" Target="https://www.edureka.co/blog/sql-joins-types" TargetMode="External"/><Relationship Id="rId5" Type="http://schemas.openxmlformats.org/officeDocument/2006/relationships/hyperlink" Target="https://www.w3schools.com/sql/trysql.asp?filename=trysql_select_all" TargetMode="External"/><Relationship Id="rId6" Type="http://schemas.openxmlformats.org/officeDocument/2006/relationships/hyperlink" Target="https://www.departmentofproduct.com/blog/sql-skills-for-product-managers/" TargetMode="External"/><Relationship Id="rId7" Type="http://schemas.openxmlformats.org/officeDocument/2006/relationships/hyperlink" Target="https://www.jdoodle.com/execute-sql-online/" TargetMode="External"/><Relationship Id="rId8" Type="http://schemas.openxmlformats.org/officeDocument/2006/relationships/hyperlink" Target="https://macrocosme.github.io/db_sql.html" TargetMode="External"/><Relationship Id="rId11" Type="http://schemas.openxmlformats.org/officeDocument/2006/relationships/hyperlink" Target="https://www.getlore.io/knowledgecenter/data-standardization" TargetMode="External"/><Relationship Id="rId10" Type="http://schemas.openxmlformats.org/officeDocument/2006/relationships/hyperlink" Target="https://mystery.knightlab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0"/>
          <p:cNvSpPr txBox="1"/>
          <p:nvPr>
            <p:ph type="title"/>
          </p:nvPr>
        </p:nvSpPr>
        <p:spPr>
          <a:xfrm>
            <a:off x="1863488" y="16766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 to Relational Databases (2)</a:t>
            </a:r>
            <a:endParaRPr/>
          </a:p>
        </p:txBody>
      </p:sp>
      <p:sp>
        <p:nvSpPr>
          <p:cNvPr id="323" name="Google Shape;323;p70"/>
          <p:cNvSpPr txBox="1"/>
          <p:nvPr>
            <p:ph idx="2" type="title"/>
          </p:nvPr>
        </p:nvSpPr>
        <p:spPr>
          <a:xfrm>
            <a:off x="3036438" y="418388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4" name="Google Shape;324;p70"/>
          <p:cNvSpPr txBox="1"/>
          <p:nvPr/>
        </p:nvSpPr>
        <p:spPr>
          <a:xfrm>
            <a:off x="488900" y="419521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9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Joins</a:t>
            </a:r>
            <a:endParaRPr sz="2000"/>
          </a:p>
        </p:txBody>
      </p:sp>
      <p:sp>
        <p:nvSpPr>
          <p:cNvPr id="390" name="Google Shape;390;p79"/>
          <p:cNvSpPr txBox="1"/>
          <p:nvPr>
            <p:ph idx="4" type="body"/>
          </p:nvPr>
        </p:nvSpPr>
        <p:spPr>
          <a:xfrm>
            <a:off x="181425" y="806850"/>
            <a:ext cx="6003000" cy="25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/>
              <a:t>Right</a:t>
            </a:r>
            <a:r>
              <a:rPr b="1" lang="fr" sz="2700"/>
              <a:t> join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A4A4A"/>
                </a:solidFill>
                <a:highlight>
                  <a:srgbClr val="FFFFFF"/>
                </a:highlight>
              </a:rPr>
              <a:t>The RIGHT JOIN or the RIGHT OUTER JOIN  returns all the records from the right table and also those records which satisfy a condition from the left table. </a:t>
            </a:r>
            <a:endParaRPr sz="18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A4A4A"/>
                </a:solidFill>
                <a:highlight>
                  <a:srgbClr val="FFFFFF"/>
                </a:highlight>
              </a:rPr>
              <a:t>For the records with no matching values in the left table, will contain the NULL value in the output</a:t>
            </a:r>
            <a:endParaRPr sz="1800"/>
          </a:p>
        </p:txBody>
      </p:sp>
      <p:pic>
        <p:nvPicPr>
          <p:cNvPr id="391" name="Google Shape;391;p79"/>
          <p:cNvPicPr preferRelativeResize="0"/>
          <p:nvPr/>
        </p:nvPicPr>
        <p:blipFill rotWithShape="1">
          <a:blip r:embed="rId3">
            <a:alphaModFix/>
          </a:blip>
          <a:srcRect b="0" l="55734" r="0" t="49617"/>
          <a:stretch/>
        </p:blipFill>
        <p:spPr>
          <a:xfrm>
            <a:off x="6480200" y="806850"/>
            <a:ext cx="2368850" cy="19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9"/>
          <p:cNvSpPr txBox="1"/>
          <p:nvPr/>
        </p:nvSpPr>
        <p:spPr>
          <a:xfrm>
            <a:off x="181425" y="3115600"/>
            <a:ext cx="82839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A4A4A"/>
                </a:solidFill>
                <a:latin typeface="Raleway"/>
                <a:ea typeface="Raleway"/>
                <a:cs typeface="Raleway"/>
                <a:sym typeface="Raleway"/>
              </a:rPr>
              <a:t>Syntax</a:t>
            </a:r>
            <a:endParaRPr b="1" sz="1800">
              <a:solidFill>
                <a:srgbClr val="4A4A4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SELECT Table1.Column1,Table1.Column2,Table2.Column1,....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FROM Table1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RIGHT JOIN Table2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ON Table1.MatchingColumnName = Table2.MatchingColumnName;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0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Joins</a:t>
            </a:r>
            <a:endParaRPr sz="2000"/>
          </a:p>
        </p:txBody>
      </p:sp>
      <p:sp>
        <p:nvSpPr>
          <p:cNvPr id="398" name="Google Shape;398;p80"/>
          <p:cNvSpPr txBox="1"/>
          <p:nvPr>
            <p:ph idx="4" type="body"/>
          </p:nvPr>
        </p:nvSpPr>
        <p:spPr>
          <a:xfrm>
            <a:off x="181425" y="806850"/>
            <a:ext cx="4285500" cy="15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/>
              <a:t>Full outer</a:t>
            </a:r>
            <a:r>
              <a:rPr b="1" lang="fr" sz="2700"/>
              <a:t> join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A4A4A"/>
                </a:solidFill>
                <a:highlight>
                  <a:srgbClr val="FFFFFF"/>
                </a:highlight>
              </a:rPr>
              <a:t>Full Join or the Full Outer Join returns all records which either have a match in the left(Table1) or the right(Table2) table.</a:t>
            </a:r>
            <a:endParaRPr sz="1800"/>
          </a:p>
        </p:txBody>
      </p:sp>
      <p:pic>
        <p:nvPicPr>
          <p:cNvPr id="399" name="Google Shape;399;p80"/>
          <p:cNvPicPr preferRelativeResize="0"/>
          <p:nvPr/>
        </p:nvPicPr>
        <p:blipFill rotWithShape="1">
          <a:blip r:embed="rId3">
            <a:alphaModFix/>
          </a:blip>
          <a:srcRect b="51634" l="56602" r="0" t="0"/>
          <a:stretch/>
        </p:blipFill>
        <p:spPr>
          <a:xfrm>
            <a:off x="6470850" y="869750"/>
            <a:ext cx="2396624" cy="19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0"/>
          <p:cNvSpPr txBox="1"/>
          <p:nvPr/>
        </p:nvSpPr>
        <p:spPr>
          <a:xfrm>
            <a:off x="181425" y="2893600"/>
            <a:ext cx="80931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A4A4A"/>
                </a:solidFill>
                <a:latin typeface="Raleway"/>
                <a:ea typeface="Raleway"/>
                <a:cs typeface="Raleway"/>
                <a:sym typeface="Raleway"/>
              </a:rPr>
              <a:t>Syntax</a:t>
            </a:r>
            <a:endParaRPr b="1" sz="1800">
              <a:solidFill>
                <a:srgbClr val="4A4A4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SELECT Table1.Column1,Table1.Column2,Table2.Column1,....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FROM Table1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FULL JOIN Table2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ON Table1.MatchingColumnName = Table2.MatchingColumnName;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1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Joins</a:t>
            </a:r>
            <a:endParaRPr sz="2000"/>
          </a:p>
        </p:txBody>
      </p:sp>
      <p:pic>
        <p:nvPicPr>
          <p:cNvPr id="406" name="Google Shape;406;p81"/>
          <p:cNvPicPr preferRelativeResize="0"/>
          <p:nvPr/>
        </p:nvPicPr>
        <p:blipFill rotWithShape="1">
          <a:blip r:embed="rId3">
            <a:alphaModFix/>
          </a:blip>
          <a:srcRect b="47933" l="29677" r="9730" t="24022"/>
          <a:stretch/>
        </p:blipFill>
        <p:spPr>
          <a:xfrm>
            <a:off x="76550" y="717350"/>
            <a:ext cx="5006074" cy="130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81"/>
          <p:cNvPicPr preferRelativeResize="0"/>
          <p:nvPr/>
        </p:nvPicPr>
        <p:blipFill rotWithShape="1">
          <a:blip r:embed="rId3">
            <a:alphaModFix/>
          </a:blip>
          <a:srcRect b="9354" l="29678" r="25052" t="52067"/>
          <a:stretch/>
        </p:blipFill>
        <p:spPr>
          <a:xfrm>
            <a:off x="76550" y="2311500"/>
            <a:ext cx="3699941" cy="17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81"/>
          <p:cNvPicPr preferRelativeResize="0"/>
          <p:nvPr/>
        </p:nvPicPr>
        <p:blipFill rotWithShape="1">
          <a:blip r:embed="rId4">
            <a:alphaModFix/>
          </a:blip>
          <a:srcRect b="30988" l="29757" r="9436" t="38592"/>
          <a:stretch/>
        </p:blipFill>
        <p:spPr>
          <a:xfrm>
            <a:off x="3776499" y="2311500"/>
            <a:ext cx="5276698" cy="14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81"/>
          <p:cNvSpPr txBox="1"/>
          <p:nvPr/>
        </p:nvSpPr>
        <p:spPr>
          <a:xfrm>
            <a:off x="199000" y="4375975"/>
            <a:ext cx="87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fr" sz="1800">
                <a:solidFill>
                  <a:srgbClr val="212529"/>
                </a:solidFill>
                <a:latin typeface="Raleway"/>
                <a:ea typeface="Raleway"/>
                <a:cs typeface="Raleway"/>
                <a:sym typeface="Raleway"/>
              </a:rPr>
              <a:t>What project are employees working on?</a:t>
            </a:r>
            <a:endParaRPr sz="1800">
              <a:solidFill>
                <a:srgbClr val="21252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2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Joins</a:t>
            </a:r>
            <a:endParaRPr sz="2000"/>
          </a:p>
        </p:txBody>
      </p:sp>
      <p:sp>
        <p:nvSpPr>
          <p:cNvPr id="415" name="Google Shape;415;p82"/>
          <p:cNvSpPr txBox="1"/>
          <p:nvPr/>
        </p:nvSpPr>
        <p:spPr>
          <a:xfrm>
            <a:off x="0" y="736125"/>
            <a:ext cx="8169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Employee.EmpID, Employee.EmpFname, Employee.EmpLname, Projects.ProjectID, Projects.ProjectName</a:t>
            </a:r>
            <a:endParaRPr b="1" sz="1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Employee</a:t>
            </a:r>
            <a:endParaRPr b="1" sz="1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INNER JOIN Projects ON Employee.EmpID=Projects.EmpID;</a:t>
            </a:r>
            <a:endParaRPr b="1" sz="1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6" name="Google Shape;416;p82"/>
          <p:cNvPicPr preferRelativeResize="0"/>
          <p:nvPr/>
        </p:nvPicPr>
        <p:blipFill rotWithShape="1">
          <a:blip r:embed="rId3">
            <a:alphaModFix/>
          </a:blip>
          <a:srcRect b="40197" l="29629" r="24095" t="23744"/>
          <a:stretch/>
        </p:blipFill>
        <p:spPr>
          <a:xfrm>
            <a:off x="1625213" y="2388050"/>
            <a:ext cx="5893574" cy="258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3"/>
          <p:cNvSpPr txBox="1"/>
          <p:nvPr>
            <p:ph type="title"/>
          </p:nvPr>
        </p:nvSpPr>
        <p:spPr>
          <a:xfrm>
            <a:off x="1171250" y="-2650"/>
            <a:ext cx="45843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SQL Joins</a:t>
            </a:r>
            <a:endParaRPr b="1" sz="2000"/>
          </a:p>
        </p:txBody>
      </p:sp>
      <p:sp>
        <p:nvSpPr>
          <p:cNvPr id="422" name="Google Shape;422;p83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83"/>
          <p:cNvSpPr txBox="1"/>
          <p:nvPr>
            <p:ph idx="4" type="body"/>
          </p:nvPr>
        </p:nvSpPr>
        <p:spPr>
          <a:xfrm>
            <a:off x="251300" y="946600"/>
            <a:ext cx="4855200" cy="393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Normalization</a:t>
            </a:r>
            <a:endParaRPr b="1" sz="26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800">
                <a:solidFill>
                  <a:srgbClr val="000000"/>
                </a:solidFill>
              </a:rPr>
              <a:t>Normalization is a key principle of </a:t>
            </a:r>
            <a:r>
              <a:rPr lang="fr" sz="1800">
                <a:solidFill>
                  <a:srgbClr val="F76C6C"/>
                </a:solidFill>
              </a:rPr>
              <a:t>SQL databases</a:t>
            </a:r>
            <a:r>
              <a:rPr lang="fr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Avoids redundancy: </a:t>
            </a:r>
            <a:r>
              <a:rPr lang="fr" sz="1800">
                <a:solidFill>
                  <a:srgbClr val="000000"/>
                </a:solidFill>
              </a:rPr>
              <a:t>the information is written once and then referenced using a foreign key.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Fosters database maintenance: </a:t>
            </a:r>
            <a:r>
              <a:rPr lang="fr" sz="1800">
                <a:solidFill>
                  <a:srgbClr val="000000"/>
                </a:solidFill>
              </a:rPr>
              <a:t>the lack of redundancy allows information to be updated more quickly.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</a:rPr>
              <a:t>-&gt; Basis of the join system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424" name="Google Shape;42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000" y="550800"/>
            <a:ext cx="3931850" cy="39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4"/>
          <p:cNvSpPr txBox="1"/>
          <p:nvPr>
            <p:ph type="title"/>
          </p:nvPr>
        </p:nvSpPr>
        <p:spPr>
          <a:xfrm>
            <a:off x="1863488" y="16766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SQL vs NoSQL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5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vs NoSQL</a:t>
            </a:r>
            <a:endParaRPr sz="2000"/>
          </a:p>
        </p:txBody>
      </p:sp>
      <p:sp>
        <p:nvSpPr>
          <p:cNvPr id="435" name="Google Shape;435;p85"/>
          <p:cNvSpPr txBox="1"/>
          <p:nvPr>
            <p:ph idx="4" type="body"/>
          </p:nvPr>
        </p:nvSpPr>
        <p:spPr>
          <a:xfrm>
            <a:off x="251300" y="946600"/>
            <a:ext cx="4193400" cy="14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/>
              <a:t>SQL Databases</a:t>
            </a:r>
            <a:endParaRPr b="1" sz="2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Entity-Relationships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Structured data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975" y="752298"/>
            <a:ext cx="3637450" cy="21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85"/>
          <p:cNvSpPr txBox="1"/>
          <p:nvPr>
            <p:ph idx="4" type="body"/>
          </p:nvPr>
        </p:nvSpPr>
        <p:spPr>
          <a:xfrm>
            <a:off x="159200" y="3253200"/>
            <a:ext cx="4285500" cy="15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/>
              <a:t>NoSQL Databases</a:t>
            </a:r>
            <a:endParaRPr b="1" sz="2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DataBase without </a:t>
            </a:r>
            <a:r>
              <a:rPr lang="fr" sz="1800"/>
              <a:t>SQL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Unstructured or semi-structured data schema</a:t>
            </a:r>
            <a:endParaRPr sz="1800"/>
          </a:p>
        </p:txBody>
      </p:sp>
      <p:pic>
        <p:nvPicPr>
          <p:cNvPr id="438" name="Google Shape;43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750" y="3039875"/>
            <a:ext cx="3539599" cy="19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6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fr" sz="1800">
                <a:solidFill>
                  <a:schemeClr val="lt1"/>
                </a:solidFill>
              </a:rPr>
              <a:t>Different types of NoSQL</a:t>
            </a:r>
            <a:endParaRPr/>
          </a:p>
        </p:txBody>
      </p:sp>
      <p:sp>
        <p:nvSpPr>
          <p:cNvPr id="444" name="Google Shape;444;p86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aphicFrame>
        <p:nvGraphicFramePr>
          <p:cNvPr id="445" name="Google Shape;445;p86"/>
          <p:cNvGraphicFramePr/>
          <p:nvPr/>
        </p:nvGraphicFramePr>
        <p:xfrm>
          <a:off x="290900" y="7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{57FA8EE3-E45F-420A-AC6A-6CF3B121D23A}</a:tableStyleId>
              </a:tblPr>
              <a:tblGrid>
                <a:gridCol w="2140550"/>
                <a:gridCol w="2140550"/>
                <a:gridCol w="2140550"/>
                <a:gridCol w="2140550"/>
              </a:tblGrid>
              <a:tr h="43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" sz="1800" u="none" cap="none" strike="noStrike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Key-Value</a:t>
                      </a:r>
                      <a:endParaRPr b="1" sz="18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" sz="1800" u="none" cap="none" strike="noStrike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Document Based</a:t>
                      </a:r>
                      <a:endParaRPr b="1" sz="18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" sz="1800" u="none" cap="none" strike="noStrike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Column Based</a:t>
                      </a:r>
                      <a:endParaRPr b="1" sz="18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" sz="1800" u="none" cap="none" strike="noStrike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Graph Based</a:t>
                      </a:r>
                      <a:endParaRPr b="1" sz="18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05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6" name="Google Shape;44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25" y="1298925"/>
            <a:ext cx="19988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8699" y="1298925"/>
            <a:ext cx="2108676" cy="14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333" y="2761975"/>
            <a:ext cx="1419400" cy="11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2999" y="2752387"/>
            <a:ext cx="1860100" cy="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6274" y="2761977"/>
            <a:ext cx="1998825" cy="50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39175" y="3269550"/>
            <a:ext cx="1253025" cy="8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83249" y="1308117"/>
            <a:ext cx="1998825" cy="161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38925" y="2870925"/>
            <a:ext cx="1887475" cy="10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96508" y="3321170"/>
            <a:ext cx="1613056" cy="8395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nne.png" id="455" name="Google Shape;455;p8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22825" y="1405162"/>
            <a:ext cx="2042275" cy="11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6"/>
          <p:cNvSpPr txBox="1"/>
          <p:nvPr/>
        </p:nvSpPr>
        <p:spPr>
          <a:xfrm>
            <a:off x="0" y="44364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Good </a:t>
            </a:r>
            <a:r>
              <a:rPr b="1"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for the flexibility of the data schema and the simplicity of horizontal scaling.</a:t>
            </a:r>
            <a:endParaRPr b="1"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7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</a:rPr>
              <a:t>ACID vs CAP</a:t>
            </a:r>
            <a:endParaRPr/>
          </a:p>
        </p:txBody>
      </p:sp>
      <p:sp>
        <p:nvSpPr>
          <p:cNvPr id="462" name="Google Shape;462;p87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87"/>
          <p:cNvSpPr txBox="1"/>
          <p:nvPr>
            <p:ph idx="4" type="body"/>
          </p:nvPr>
        </p:nvSpPr>
        <p:spPr>
          <a:xfrm>
            <a:off x="251300" y="946600"/>
            <a:ext cx="4114800" cy="3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2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SQL = ACID</a:t>
            </a:r>
            <a:endParaRPr sz="42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A</a:t>
            </a:r>
            <a:r>
              <a:rPr lang="fr" sz="1800">
                <a:solidFill>
                  <a:schemeClr val="dk2"/>
                </a:solidFill>
              </a:rPr>
              <a:t>tomicity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C</a:t>
            </a:r>
            <a:r>
              <a:rPr lang="fr" sz="1800">
                <a:solidFill>
                  <a:schemeClr val="dk2"/>
                </a:solidFill>
              </a:rPr>
              <a:t>onsistency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I</a:t>
            </a:r>
            <a:r>
              <a:rPr lang="fr" sz="1800">
                <a:solidFill>
                  <a:schemeClr val="dk2"/>
                </a:solidFill>
              </a:rPr>
              <a:t>solation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D</a:t>
            </a:r>
            <a:r>
              <a:rPr lang="fr" sz="1800">
                <a:solidFill>
                  <a:schemeClr val="dk2"/>
                </a:solidFill>
              </a:rPr>
              <a:t>urability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Ensures that a computer transaction is executed reliably.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800">
                <a:solidFill>
                  <a:schemeClr val="dk2"/>
                </a:solidFill>
              </a:rPr>
              <a:t>The 4 principles can be satisfied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76C6C"/>
              </a:solidFill>
            </a:endParaRPr>
          </a:p>
        </p:txBody>
      </p:sp>
      <p:sp>
        <p:nvSpPr>
          <p:cNvPr id="464" name="Google Shape;464;p87"/>
          <p:cNvSpPr txBox="1"/>
          <p:nvPr/>
        </p:nvSpPr>
        <p:spPr>
          <a:xfrm>
            <a:off x="4862350" y="840150"/>
            <a:ext cx="39198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2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NoSQL = CAP</a:t>
            </a:r>
            <a:r>
              <a:rPr b="1" lang="fr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4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fr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onsistency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fr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vailability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fr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artition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fr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nly two of the three principles can be satisfied.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(Most often, availability and partitioning are prioritized over consistency)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8"/>
          <p:cNvSpPr txBox="1"/>
          <p:nvPr>
            <p:ph type="title"/>
          </p:nvPr>
        </p:nvSpPr>
        <p:spPr>
          <a:xfrm>
            <a:off x="1171250" y="-2650"/>
            <a:ext cx="45180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vs NoSQL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70" name="Google Shape;470;p88"/>
          <p:cNvSpPr txBox="1"/>
          <p:nvPr>
            <p:ph idx="4" type="body"/>
          </p:nvPr>
        </p:nvSpPr>
        <p:spPr>
          <a:xfrm>
            <a:off x="251300" y="946600"/>
            <a:ext cx="4008900" cy="390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Denormalization</a:t>
            </a:r>
            <a:endParaRPr b="1" sz="26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</a:rPr>
              <a:t>Due to the absence an efficient join system, </a:t>
            </a:r>
            <a:r>
              <a:rPr lang="fr" sz="1800">
                <a:solidFill>
                  <a:srgbClr val="F76C6C"/>
                </a:solidFill>
              </a:rPr>
              <a:t>denormalization</a:t>
            </a:r>
            <a:r>
              <a:rPr lang="fr" sz="1800">
                <a:solidFill>
                  <a:srgbClr val="000000"/>
                </a:solidFill>
              </a:rPr>
              <a:t> is often applied when modeling </a:t>
            </a:r>
            <a:r>
              <a:rPr lang="fr" sz="1800">
                <a:solidFill>
                  <a:srgbClr val="F76C6C"/>
                </a:solidFill>
              </a:rPr>
              <a:t>NoSQL databases</a:t>
            </a:r>
            <a:r>
              <a:rPr lang="fr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</a:rPr>
              <a:t>This is the exact opposite of normalization: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sz="1800">
                <a:solidFill>
                  <a:srgbClr val="000000"/>
                </a:solidFill>
              </a:rPr>
              <a:t>Data is redundant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sz="1800">
                <a:solidFill>
                  <a:srgbClr val="000000"/>
                </a:solidFill>
              </a:rPr>
              <a:t>Fosters quick access times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</a:rPr>
              <a:t>-&gt; compromises storage size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471" name="Google Shape;4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200" y="946600"/>
            <a:ext cx="4883800" cy="27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1"/>
          <p:cNvSpPr txBox="1"/>
          <p:nvPr>
            <p:ph type="title"/>
          </p:nvPr>
        </p:nvSpPr>
        <p:spPr>
          <a:xfrm>
            <a:off x="304750" y="1083525"/>
            <a:ext cx="54729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What you will learn</a:t>
            </a:r>
            <a:endParaRPr b="1" sz="30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fr" sz="2300">
                <a:latin typeface="Raleway"/>
                <a:ea typeface="Raleway"/>
                <a:cs typeface="Raleway"/>
                <a:sym typeface="Raleway"/>
              </a:rPr>
              <a:t>The basics of SQL joins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fr" sz="2300">
                <a:latin typeface="Raleway"/>
                <a:ea typeface="Raleway"/>
                <a:cs typeface="Raleway"/>
                <a:sym typeface="Raleway"/>
              </a:rPr>
              <a:t>Overview of NoSQL databases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fr" sz="2300">
                <a:latin typeface="Raleway"/>
                <a:ea typeface="Raleway"/>
                <a:cs typeface="Raleway"/>
                <a:sym typeface="Raleway"/>
              </a:rPr>
              <a:t>Differences between SQL and NoSQL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9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89"/>
          <p:cNvSpPr txBox="1"/>
          <p:nvPr>
            <p:ph idx="4" type="body"/>
          </p:nvPr>
        </p:nvSpPr>
        <p:spPr>
          <a:xfrm>
            <a:off x="251300" y="1062025"/>
            <a:ext cx="4809600" cy="24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SQL is best suited when :</a:t>
            </a:r>
            <a:br>
              <a:rPr b="1" lang="fr" sz="1800">
                <a:solidFill>
                  <a:srgbClr val="000000"/>
                </a:solidFill>
              </a:rPr>
            </a:br>
            <a:endParaRPr sz="6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sz="1800">
                <a:solidFill>
                  <a:srgbClr val="000000"/>
                </a:solidFill>
              </a:rPr>
              <a:t>The data structure can be identified in advance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sz="1800">
                <a:solidFill>
                  <a:srgbClr val="000000"/>
                </a:solidFill>
              </a:rPr>
              <a:t>Data integrity is essential, and more important than speed.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sz="1800">
                <a:solidFill>
                  <a:srgbClr val="000000"/>
                </a:solidFill>
              </a:rPr>
              <a:t>The transactional nature is strongly present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478" name="Google Shape;478;p89"/>
          <p:cNvSpPr txBox="1"/>
          <p:nvPr/>
        </p:nvSpPr>
        <p:spPr>
          <a:xfrm>
            <a:off x="251300" y="3470400"/>
            <a:ext cx="5007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fr" sz="1600">
                <a:latin typeface="Raleway"/>
                <a:ea typeface="Raleway"/>
                <a:cs typeface="Raleway"/>
                <a:sym typeface="Raleway"/>
              </a:rPr>
              <a:t>Example: A slow trading site, but whose stock is calculated in real time between all servers for all products.</a:t>
            </a:r>
            <a:endParaRPr i="1" sz="1600"/>
          </a:p>
        </p:txBody>
      </p:sp>
      <p:sp>
        <p:nvSpPr>
          <p:cNvPr id="479" name="Google Shape;479;p89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vs NoSQL</a:t>
            </a:r>
            <a:endParaRPr sz="2000"/>
          </a:p>
        </p:txBody>
      </p:sp>
      <p:pic>
        <p:nvPicPr>
          <p:cNvPr id="480" name="Google Shape;48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600" y="869750"/>
            <a:ext cx="3439450" cy="36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90"/>
          <p:cNvPicPr preferRelativeResize="0"/>
          <p:nvPr/>
        </p:nvPicPr>
        <p:blipFill rotWithShape="1">
          <a:blip r:embed="rId3">
            <a:alphaModFix/>
          </a:blip>
          <a:srcRect b="0" l="17776" r="17368" t="0"/>
          <a:stretch/>
        </p:blipFill>
        <p:spPr>
          <a:xfrm>
            <a:off x="5151725" y="962500"/>
            <a:ext cx="3752251" cy="30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90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90"/>
          <p:cNvSpPr txBox="1"/>
          <p:nvPr>
            <p:ph idx="4" type="body"/>
          </p:nvPr>
        </p:nvSpPr>
        <p:spPr>
          <a:xfrm>
            <a:off x="251300" y="1012425"/>
            <a:ext cx="4809600" cy="22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NoSQL is best suited when :</a:t>
            </a:r>
            <a:br>
              <a:rPr b="1" lang="fr" sz="1800">
                <a:solidFill>
                  <a:srgbClr val="000000"/>
                </a:solidFill>
              </a:rPr>
            </a:br>
            <a:endParaRPr sz="6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sz="1800">
                <a:solidFill>
                  <a:srgbClr val="000000"/>
                </a:solidFill>
              </a:rPr>
              <a:t>The structure of the data is independent, indeterminate and scalable.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sz="1800">
                <a:solidFill>
                  <a:srgbClr val="000000"/>
                </a:solidFill>
              </a:rPr>
              <a:t>The structure requires a high degree of agility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sz="1800">
                <a:solidFill>
                  <a:srgbClr val="000000"/>
                </a:solidFill>
              </a:rPr>
              <a:t>Speed trumps integrity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488" name="Google Shape;488;p90"/>
          <p:cNvSpPr txBox="1"/>
          <p:nvPr/>
        </p:nvSpPr>
        <p:spPr>
          <a:xfrm>
            <a:off x="251300" y="3470400"/>
            <a:ext cx="5007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i="1" lang="fr" sz="1600">
                <a:latin typeface="Raleway"/>
                <a:ea typeface="Raleway"/>
                <a:cs typeface="Raleway"/>
                <a:sym typeface="Raleway"/>
              </a:rPr>
              <a:t>Example: A fast e-commerce site, but with inconsistent inventory contingencies.</a:t>
            </a:r>
            <a:endParaRPr i="1" sz="1600"/>
          </a:p>
        </p:txBody>
      </p:sp>
      <p:sp>
        <p:nvSpPr>
          <p:cNvPr id="489" name="Google Shape;489;p90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vs NoSQL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1"/>
          <p:cNvSpPr txBox="1"/>
          <p:nvPr>
            <p:ph type="title"/>
          </p:nvPr>
        </p:nvSpPr>
        <p:spPr>
          <a:xfrm>
            <a:off x="1863488" y="16766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Practice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2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G</a:t>
            </a:r>
            <a:r>
              <a:rPr b="1" lang="fr" sz="2000">
                <a:solidFill>
                  <a:schemeClr val="lt1"/>
                </a:solidFill>
              </a:rPr>
              <a:t>roup work</a:t>
            </a:r>
            <a:endParaRPr sz="2000"/>
          </a:p>
        </p:txBody>
      </p:sp>
      <p:sp>
        <p:nvSpPr>
          <p:cNvPr id="500" name="Google Shape;500;p92"/>
          <p:cNvSpPr txBox="1"/>
          <p:nvPr>
            <p:ph idx="4" type="body"/>
          </p:nvPr>
        </p:nvSpPr>
        <p:spPr>
          <a:xfrm>
            <a:off x="181425" y="806850"/>
            <a:ext cx="5176500" cy="24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/>
              <a:t>Product and data structure</a:t>
            </a:r>
            <a:endParaRPr b="1" sz="2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Your product: a platform that manages appointments between patients and doctors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What are the main features of this tool?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What type of key insights could you be willing to get from the data?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What will the database look like?</a:t>
            </a:r>
            <a:endParaRPr sz="1800"/>
          </a:p>
        </p:txBody>
      </p:sp>
      <p:pic>
        <p:nvPicPr>
          <p:cNvPr id="501" name="Google Shape;50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325" y="869750"/>
            <a:ext cx="3481275" cy="2105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3"/>
          <p:cNvSpPr txBox="1"/>
          <p:nvPr>
            <p:ph type="title"/>
          </p:nvPr>
        </p:nvSpPr>
        <p:spPr>
          <a:xfrm>
            <a:off x="1863488" y="16766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Train further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4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Train further</a:t>
            </a:r>
            <a:endParaRPr sz="2000"/>
          </a:p>
        </p:txBody>
      </p:sp>
      <p:sp>
        <p:nvSpPr>
          <p:cNvPr id="512" name="Google Shape;512;p94"/>
          <p:cNvSpPr txBox="1"/>
          <p:nvPr>
            <p:ph idx="4" type="body"/>
          </p:nvPr>
        </p:nvSpPr>
        <p:spPr>
          <a:xfrm>
            <a:off x="181425" y="806850"/>
            <a:ext cx="5176500" cy="24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latin typeface="Varela Round"/>
                <a:ea typeface="Varela Round"/>
                <a:cs typeface="Varela Round"/>
                <a:sym typeface="Varela Round"/>
              </a:rPr>
              <a:t>The SQL Murder Mystery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513" name="Google Shape;5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13" y="1328975"/>
            <a:ext cx="4674726" cy="311647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4"/>
          <p:cNvSpPr txBox="1"/>
          <p:nvPr/>
        </p:nvSpPr>
        <p:spPr>
          <a:xfrm>
            <a:off x="5158800" y="1509750"/>
            <a:ext cx="3985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There's been a Murder in SQL City!</a:t>
            </a:r>
            <a:endParaRPr b="1" sz="18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SQL Murder Mystery is designed to be both a self-directed lesson to learn SQL concepts and commands and a fun game for experienced SQL users to solve an intriguing crime.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  <a:hlinkClick r:id="rId4"/>
              </a:rPr>
              <a:t>https://mystery.knightlab.com/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5"/>
          <p:cNvSpPr txBox="1"/>
          <p:nvPr>
            <p:ph type="title"/>
          </p:nvPr>
        </p:nvSpPr>
        <p:spPr>
          <a:xfrm>
            <a:off x="1863488" y="16766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Resources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6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Resources</a:t>
            </a:r>
            <a:endParaRPr sz="2000"/>
          </a:p>
        </p:txBody>
      </p:sp>
      <p:sp>
        <p:nvSpPr>
          <p:cNvPr id="525" name="Google Shape;525;p96"/>
          <p:cNvSpPr txBox="1"/>
          <p:nvPr>
            <p:ph idx="4" type="body"/>
          </p:nvPr>
        </p:nvSpPr>
        <p:spPr>
          <a:xfrm>
            <a:off x="181425" y="806850"/>
            <a:ext cx="8436900" cy="361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https://www.studytonight.com/dbms/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https://www.w3schools.com/sql/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https://www.w3schools.com/sql/trysql.asp?filename=trysql_select_all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https://www.departmentofproduct.com/blog/sql-skills-for-product-managers/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https://www.jdoodle.com/execute-sql-online/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https://macrocosme.github.io/db_sql.html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 u="sng">
                <a:solidFill>
                  <a:schemeClr val="hlink"/>
                </a:solidFill>
                <a:hlinkClick r:id="rId9"/>
              </a:rPr>
              <a:t>https://www.edureka.co/blog/sql-joins-types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 u="sng">
                <a:solidFill>
                  <a:schemeClr val="accent5"/>
                </a:solidFill>
                <a:highlight>
                  <a:srgbClr val="FFFFFF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https://mystery.knightlab.com/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 u="sng">
                <a:solidFill>
                  <a:schemeClr val="hlink"/>
                </a:solidFill>
                <a:hlinkClick r:id="rId11"/>
              </a:rPr>
              <a:t>https://www.getlore.io/knowledgecenter/data-standardization</a:t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2"/>
          <p:cNvSpPr txBox="1"/>
          <p:nvPr>
            <p:ph type="title"/>
          </p:nvPr>
        </p:nvSpPr>
        <p:spPr>
          <a:xfrm>
            <a:off x="1171250" y="-2650"/>
            <a:ext cx="3964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Quick reminder</a:t>
            </a:r>
            <a:endParaRPr b="1"/>
          </a:p>
        </p:txBody>
      </p:sp>
      <p:pic>
        <p:nvPicPr>
          <p:cNvPr id="335" name="Google Shape;3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602" y="1307813"/>
            <a:ext cx="4204823" cy="25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72"/>
          <p:cNvSpPr txBox="1"/>
          <p:nvPr>
            <p:ph idx="4" type="body"/>
          </p:nvPr>
        </p:nvSpPr>
        <p:spPr>
          <a:xfrm>
            <a:off x="393399" y="1422525"/>
            <a:ext cx="4330200" cy="21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/>
              <a:t>Store</a:t>
            </a:r>
            <a:r>
              <a:rPr lang="fr" sz="1800"/>
              <a:t> data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/>
              <a:t>Organize </a:t>
            </a:r>
            <a:r>
              <a:rPr lang="fr" sz="1800"/>
              <a:t>data logically through</a:t>
            </a:r>
            <a:r>
              <a:rPr b="1" lang="fr" sz="1800"/>
              <a:t> relationhips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 sz="1800"/>
              <a:t>Access and manage </a:t>
            </a:r>
            <a:r>
              <a:rPr lang="fr" sz="1800"/>
              <a:t>data through </a:t>
            </a:r>
            <a:r>
              <a:rPr b="1" lang="fr" sz="1800"/>
              <a:t>relationships</a:t>
            </a:r>
            <a:r>
              <a:rPr lang="fr" sz="1800"/>
              <a:t> with </a:t>
            </a:r>
            <a:r>
              <a:rPr b="1" lang="fr" sz="1800"/>
              <a:t>SQL</a:t>
            </a:r>
            <a:r>
              <a:rPr lang="fr" sz="1800"/>
              <a:t> language</a:t>
            </a:r>
            <a:endParaRPr sz="1800"/>
          </a:p>
        </p:txBody>
      </p:sp>
      <p:sp>
        <p:nvSpPr>
          <p:cNvPr id="337" name="Google Shape;337;p72"/>
          <p:cNvSpPr txBox="1"/>
          <p:nvPr>
            <p:ph idx="1" type="subTitle"/>
          </p:nvPr>
        </p:nvSpPr>
        <p:spPr>
          <a:xfrm>
            <a:off x="393400" y="841038"/>
            <a:ext cx="4748400" cy="4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Relational Databases are used to </a:t>
            </a:r>
            <a:endParaRPr sz="24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3"/>
          <p:cNvSpPr txBox="1"/>
          <p:nvPr>
            <p:ph type="title"/>
          </p:nvPr>
        </p:nvSpPr>
        <p:spPr>
          <a:xfrm>
            <a:off x="1171250" y="-2650"/>
            <a:ext cx="3964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Quick reminder</a:t>
            </a:r>
            <a:endParaRPr b="1"/>
          </a:p>
        </p:txBody>
      </p:sp>
      <p:sp>
        <p:nvSpPr>
          <p:cNvPr id="343" name="Google Shape;343;p73"/>
          <p:cNvSpPr txBox="1"/>
          <p:nvPr>
            <p:ph idx="4" type="body"/>
          </p:nvPr>
        </p:nvSpPr>
        <p:spPr>
          <a:xfrm>
            <a:off x="387800" y="1476225"/>
            <a:ext cx="4363800" cy="31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Data is stored in </a:t>
            </a:r>
            <a:r>
              <a:rPr b="1" lang="fr" sz="1800"/>
              <a:t>2D tables</a:t>
            </a:r>
            <a:r>
              <a:rPr lang="fr" sz="1800"/>
              <a:t> whose intersections are called </a:t>
            </a:r>
            <a:r>
              <a:rPr b="1" lang="fr" sz="1800"/>
              <a:t>fields</a:t>
            </a:r>
            <a:r>
              <a:rPr lang="fr" sz="1800"/>
              <a:t>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Each row is a </a:t>
            </a:r>
            <a:r>
              <a:rPr b="1" lang="fr" sz="1800"/>
              <a:t>tuple</a:t>
            </a:r>
            <a:r>
              <a:rPr lang="fr" sz="1800"/>
              <a:t> that has a unique identifier: the </a:t>
            </a:r>
            <a:r>
              <a:rPr b="1" lang="fr" sz="1800"/>
              <a:t>primary key</a:t>
            </a:r>
            <a:r>
              <a:rPr lang="f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Databases are managed with </a:t>
            </a:r>
            <a:r>
              <a:rPr b="1" lang="fr" sz="1800"/>
              <a:t>Database Management Systems</a:t>
            </a:r>
            <a:r>
              <a:rPr lang="fr" sz="1800"/>
              <a:t> (relational or not) (DBMS)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344" name="Google Shape;344;p73"/>
          <p:cNvGraphicFramePr/>
          <p:nvPr/>
        </p:nvGraphicFramePr>
        <p:xfrm>
          <a:off x="5286950" y="280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{820D3266-4981-4617-96CB-751F40013596}</a:tableStyleId>
              </a:tblPr>
              <a:tblGrid>
                <a:gridCol w="480775"/>
                <a:gridCol w="1113175"/>
                <a:gridCol w="1326350"/>
                <a:gridCol w="771650"/>
              </a:tblGrid>
              <a:tr h="3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lastname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firstname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1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Pendragon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Arthur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Le gallois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Perceval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Du Lac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Lancelot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45" name="Google Shape;345;p73"/>
          <p:cNvGrpSpPr/>
          <p:nvPr/>
        </p:nvGrpSpPr>
        <p:grpSpPr>
          <a:xfrm>
            <a:off x="5286943" y="804913"/>
            <a:ext cx="1492007" cy="1447475"/>
            <a:chOff x="3536125" y="174075"/>
            <a:chExt cx="1972250" cy="1609200"/>
          </a:xfrm>
        </p:grpSpPr>
        <p:sp>
          <p:nvSpPr>
            <p:cNvPr id="346" name="Google Shape;346;p73"/>
            <p:cNvSpPr/>
            <p:nvPr/>
          </p:nvSpPr>
          <p:spPr>
            <a:xfrm>
              <a:off x="3611700" y="174075"/>
              <a:ext cx="1637100" cy="16092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7" name="Google Shape;347;p73"/>
            <p:cNvCxnSpPr/>
            <p:nvPr/>
          </p:nvCxnSpPr>
          <p:spPr>
            <a:xfrm>
              <a:off x="3618725" y="497300"/>
              <a:ext cx="1644300" cy="141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" name="Google Shape;348;p73"/>
            <p:cNvSpPr txBox="1"/>
            <p:nvPr/>
          </p:nvSpPr>
          <p:spPr>
            <a:xfrm>
              <a:off x="3536125" y="174075"/>
              <a:ext cx="16371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/>
                <a:t>Knight</a:t>
              </a:r>
              <a:endParaRPr b="1"/>
            </a:p>
          </p:txBody>
        </p:sp>
        <p:sp>
          <p:nvSpPr>
            <p:cNvPr id="349" name="Google Shape;349;p73"/>
            <p:cNvSpPr txBox="1"/>
            <p:nvPr/>
          </p:nvSpPr>
          <p:spPr>
            <a:xfrm>
              <a:off x="3700875" y="558350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/>
                <a:t>id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lastname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firstname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age</a:t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4"/>
          <p:cNvSpPr txBox="1"/>
          <p:nvPr>
            <p:ph type="title"/>
          </p:nvPr>
        </p:nvSpPr>
        <p:spPr>
          <a:xfrm>
            <a:off x="1863488" y="16766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SQL Joins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5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Joins</a:t>
            </a:r>
            <a:endParaRPr sz="2000"/>
          </a:p>
        </p:txBody>
      </p:sp>
      <p:sp>
        <p:nvSpPr>
          <p:cNvPr id="360" name="Google Shape;360;p75"/>
          <p:cNvSpPr txBox="1"/>
          <p:nvPr>
            <p:ph idx="4" type="body"/>
          </p:nvPr>
        </p:nvSpPr>
        <p:spPr>
          <a:xfrm>
            <a:off x="181425" y="806850"/>
            <a:ext cx="4611900" cy="29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latin typeface="Varela Round"/>
                <a:ea typeface="Varela Round"/>
                <a:cs typeface="Varela Round"/>
                <a:sym typeface="Varela Round"/>
              </a:rPr>
              <a:t>What for?</a:t>
            </a:r>
            <a:endParaRPr b="1" sz="26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4A4A4A"/>
                </a:solidFill>
                <a:highlight>
                  <a:srgbClr val="FFFFFF"/>
                </a:highlight>
              </a:rPr>
              <a:t>Joins are the SQL commands used to combine rows from two or more tables, based on a related column between those tables.</a:t>
            </a:r>
            <a:endParaRPr sz="20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000">
                <a:solidFill>
                  <a:srgbClr val="4A4A4A"/>
                </a:solidFill>
                <a:highlight>
                  <a:srgbClr val="FFFFFF"/>
                </a:highlight>
              </a:rPr>
              <a:t>-&gt; Where do clients who order our premium services live?</a:t>
            </a:r>
            <a:endParaRPr i="1" sz="20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361" name="Google Shape;3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325" y="806850"/>
            <a:ext cx="42481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6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Joins</a:t>
            </a:r>
            <a:endParaRPr sz="2000"/>
          </a:p>
        </p:txBody>
      </p:sp>
      <p:sp>
        <p:nvSpPr>
          <p:cNvPr id="367" name="Google Shape;367;p76"/>
          <p:cNvSpPr txBox="1"/>
          <p:nvPr>
            <p:ph idx="4" type="body"/>
          </p:nvPr>
        </p:nvSpPr>
        <p:spPr>
          <a:xfrm>
            <a:off x="181425" y="806850"/>
            <a:ext cx="4285500" cy="15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latin typeface="Varela Round"/>
                <a:ea typeface="Varela Round"/>
                <a:cs typeface="Varela Round"/>
                <a:sym typeface="Varela Round"/>
              </a:rPr>
              <a:t>Different types of joins</a:t>
            </a:r>
            <a:endParaRPr b="1" sz="26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Inner join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Left join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Right join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Full outer join</a:t>
            </a:r>
            <a:endParaRPr sz="1800"/>
          </a:p>
        </p:txBody>
      </p:sp>
      <p:pic>
        <p:nvPicPr>
          <p:cNvPr id="368" name="Google Shape;36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325" y="869750"/>
            <a:ext cx="42481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7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Joins</a:t>
            </a:r>
            <a:endParaRPr sz="2000"/>
          </a:p>
        </p:txBody>
      </p:sp>
      <p:sp>
        <p:nvSpPr>
          <p:cNvPr id="374" name="Google Shape;374;p77"/>
          <p:cNvSpPr txBox="1"/>
          <p:nvPr>
            <p:ph idx="4" type="body"/>
          </p:nvPr>
        </p:nvSpPr>
        <p:spPr>
          <a:xfrm>
            <a:off x="181425" y="806850"/>
            <a:ext cx="4285500" cy="13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/>
              <a:t>Inner join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A4A4A"/>
                </a:solidFill>
                <a:highlight>
                  <a:srgbClr val="FFFFFF"/>
                </a:highlight>
              </a:rPr>
              <a:t>The INNER JOIN or simply JOIN returns those records which have matching values in both tables. </a:t>
            </a:r>
            <a:endParaRPr sz="18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375" name="Google Shape;375;p77"/>
          <p:cNvPicPr preferRelativeResize="0"/>
          <p:nvPr/>
        </p:nvPicPr>
        <p:blipFill rotWithShape="1">
          <a:blip r:embed="rId3">
            <a:alphaModFix/>
          </a:blip>
          <a:srcRect b="53345" l="0" r="56850" t="0"/>
          <a:stretch/>
        </p:blipFill>
        <p:spPr>
          <a:xfrm>
            <a:off x="6574050" y="806850"/>
            <a:ext cx="2274975" cy="1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7"/>
          <p:cNvSpPr txBox="1"/>
          <p:nvPr/>
        </p:nvSpPr>
        <p:spPr>
          <a:xfrm>
            <a:off x="181425" y="2728450"/>
            <a:ext cx="8203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12529"/>
                </a:solidFill>
                <a:latin typeface="Raleway"/>
                <a:ea typeface="Raleway"/>
                <a:cs typeface="Raleway"/>
                <a:sym typeface="Raleway"/>
              </a:rPr>
              <a:t>Syntax</a:t>
            </a:r>
            <a:endParaRPr b="1" sz="1800">
              <a:solidFill>
                <a:srgbClr val="21252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SELECT Table1.Column1,Table1.Column2,Table2.Column1,....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FROM Table1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INNER JOIN Table2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ON Table1.MatchingColumnName = Table2.MatchingColumnName;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8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SQL Joins</a:t>
            </a:r>
            <a:endParaRPr sz="2000"/>
          </a:p>
        </p:txBody>
      </p:sp>
      <p:sp>
        <p:nvSpPr>
          <p:cNvPr id="382" name="Google Shape;382;p78"/>
          <p:cNvSpPr txBox="1"/>
          <p:nvPr>
            <p:ph idx="4" type="body"/>
          </p:nvPr>
        </p:nvSpPr>
        <p:spPr>
          <a:xfrm>
            <a:off x="181425" y="806850"/>
            <a:ext cx="6462300" cy="21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/>
              <a:t>Left</a:t>
            </a:r>
            <a:r>
              <a:rPr b="1" lang="fr" sz="2700"/>
              <a:t> join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A4A4A"/>
                </a:solidFill>
                <a:highlight>
                  <a:srgbClr val="FFFFFF"/>
                </a:highlight>
              </a:rPr>
              <a:t>The LEFT JOIN or the LEFT OUTER JOIN  returns all the records from the left table and also the records which satisfy a condition from the right table.</a:t>
            </a:r>
            <a:endParaRPr sz="18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A4A4A"/>
                </a:solidFill>
                <a:highlight>
                  <a:schemeClr val="lt1"/>
                </a:highlight>
              </a:rPr>
              <a:t>For the records with no matching values in the left table, will contain the NULL value in the output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383" name="Google Shape;383;p78"/>
          <p:cNvPicPr preferRelativeResize="0"/>
          <p:nvPr/>
        </p:nvPicPr>
        <p:blipFill rotWithShape="1">
          <a:blip r:embed="rId3">
            <a:alphaModFix/>
          </a:blip>
          <a:srcRect b="0" l="0" r="57752" t="52678"/>
          <a:stretch/>
        </p:blipFill>
        <p:spPr>
          <a:xfrm>
            <a:off x="6972525" y="806850"/>
            <a:ext cx="2074550" cy="17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8"/>
          <p:cNvSpPr txBox="1"/>
          <p:nvPr/>
        </p:nvSpPr>
        <p:spPr>
          <a:xfrm>
            <a:off x="181425" y="3074650"/>
            <a:ext cx="83145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A4A4A"/>
                </a:solidFill>
                <a:latin typeface="Raleway"/>
                <a:ea typeface="Raleway"/>
                <a:cs typeface="Raleway"/>
                <a:sym typeface="Raleway"/>
              </a:rPr>
              <a:t>Syntax</a:t>
            </a:r>
            <a:endParaRPr b="1" sz="1800">
              <a:solidFill>
                <a:srgbClr val="4A4A4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SELECT Table1.Column1,Table1.Column2,Table2.Column1,....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FROM Table1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LEFT JOIN Table2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ON Table1.MatchingColumnName = Table2.MatchingColumnName;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